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333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334" r:id="rId22"/>
    <p:sldId id="335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62"/>
    <p:restoredTop sz="85212"/>
  </p:normalViewPr>
  <p:slideViewPr>
    <p:cSldViewPr snapToGrid="0" snapToObjects="1">
      <p:cViewPr varScale="1">
        <p:scale>
          <a:sx n="122" d="100"/>
          <a:sy n="122" d="100"/>
        </p:scale>
        <p:origin x="12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0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90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9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Siwarak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Sawongnam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24 </a:t>
            </a:r>
            <a:r>
              <a:rPr lang="en-US" dirty="0" err="1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Novembem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 X data was collected from Wikipedia as procedure given in the flowchart.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 : https://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/cianyu12/Applied-Data-Science-Capstone-IBM/blob/main/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Data_Collection_with_Web_Scraping.ipynb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1CE2D-5FE0-175F-489E-A2D4C8E8E488}"/>
              </a:ext>
            </a:extLst>
          </p:cNvPr>
          <p:cNvSpPr/>
          <p:nvPr/>
        </p:nvSpPr>
        <p:spPr>
          <a:xfrm>
            <a:off x="7388771" y="1792288"/>
            <a:ext cx="2522484" cy="99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Request the Falcon9 Launch Wiki page from its URL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F3264-26DD-E374-F635-AA30F9EEA85F}"/>
              </a:ext>
            </a:extLst>
          </p:cNvPr>
          <p:cNvSpPr/>
          <p:nvPr/>
        </p:nvSpPr>
        <p:spPr>
          <a:xfrm>
            <a:off x="7094484" y="3337430"/>
            <a:ext cx="3132083" cy="99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Extract all column/variable names from the HTML table header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3EC619-F77F-D1F9-1AED-027863595582}"/>
              </a:ext>
            </a:extLst>
          </p:cNvPr>
          <p:cNvSpPr/>
          <p:nvPr/>
        </p:nvSpPr>
        <p:spPr>
          <a:xfrm>
            <a:off x="7409791" y="4872734"/>
            <a:ext cx="2522484" cy="99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Create a data frame by parsing the launch HTML tables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88FF76-D4AE-6046-0683-B8777D0410EE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650013" y="2785241"/>
            <a:ext cx="10513" cy="55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AC7B53-3BAF-372E-E8B9-0DCFD751386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660526" y="4330383"/>
            <a:ext cx="10507" cy="54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83947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have explored data through EDA using SQL.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can summarize launches per site, occurrence of each of orbit and mission outcome per orbit type and, final we obtained the landing outcome as outcome label.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 : https://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colab.research.google.com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/cianyu12/Applied-Data-Science-Capstone-IBM/blob/main/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Data_Wrangling.ipynb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C4B430-74D5-E869-8124-CFF8C769ED09}"/>
              </a:ext>
            </a:extLst>
          </p:cNvPr>
          <p:cNvSpPr/>
          <p:nvPr/>
        </p:nvSpPr>
        <p:spPr>
          <a:xfrm>
            <a:off x="8628994" y="1629104"/>
            <a:ext cx="2060028" cy="95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EDA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E3943B-09E6-0B75-A192-75658F8EE950}"/>
              </a:ext>
            </a:extLst>
          </p:cNvPr>
          <p:cNvSpPr/>
          <p:nvPr/>
        </p:nvSpPr>
        <p:spPr>
          <a:xfrm>
            <a:off x="8628994" y="3044852"/>
            <a:ext cx="2060028" cy="95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Make a 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FB386-5964-71B9-942E-CF3390993471}"/>
              </a:ext>
            </a:extLst>
          </p:cNvPr>
          <p:cNvSpPr/>
          <p:nvPr/>
        </p:nvSpPr>
        <p:spPr>
          <a:xfrm>
            <a:off x="8628994" y="4460600"/>
            <a:ext cx="2060028" cy="95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Landing outcome was yielded.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D9A202-AC7D-75D4-AA52-EAAC0EBBD972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9659008" y="2585546"/>
            <a:ext cx="0" cy="45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589B8F-FF71-B003-0FAB-5A8F505B679C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9659008" y="4001294"/>
            <a:ext cx="0" cy="45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25534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0" i="0" dirty="0">
                <a:solidFill>
                  <a:srgbClr val="212121"/>
                </a:solidFill>
                <a:effectLst/>
                <a:latin typeface="Abadi" panose="020B0604020104020204" pitchFamily="34" charset="0"/>
              </a:rPr>
              <a:t>The plot of the </a:t>
            </a:r>
            <a:r>
              <a:rPr lang="en-US" sz="1800" dirty="0" err="1">
                <a:latin typeface="Abadi" panose="020B0604020104020204" pitchFamily="34" charset="0"/>
              </a:rPr>
              <a:t>FlightNumber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Abadi" panose="020B0604020104020204" pitchFamily="34" charset="0"/>
              </a:rPr>
              <a:t> vs. </a:t>
            </a:r>
            <a:r>
              <a:rPr lang="en-US" sz="1800" dirty="0" err="1">
                <a:latin typeface="Abadi" panose="020B0604020104020204" pitchFamily="34" charset="0"/>
              </a:rPr>
              <a:t>PayloadMass</a:t>
            </a:r>
            <a:r>
              <a:rPr lang="en-US" sz="1800" b="0" i="0" dirty="0" err="1">
                <a:solidFill>
                  <a:srgbClr val="212121"/>
                </a:solidFill>
                <a:effectLst/>
                <a:latin typeface="Abadi" panose="020B0604020104020204" pitchFamily="34" charset="0"/>
              </a:rPr>
              <a:t>and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Abadi" panose="020B0604020104020204" pitchFamily="34" charset="0"/>
              </a:rPr>
              <a:t> overlay the outcome of the launch. We see that as the flight number increases, the first stage is more likely to land successfully. The payload mass is also important; it seems the more massive the payload, the less likely the first stage will return.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br>
              <a:rPr lang="en-US" sz="1200" dirty="0">
                <a:latin typeface="Abadi" panose="020B0604020104020204" pitchFamily="34" charset="0"/>
              </a:rPr>
            </a:br>
            <a:r>
              <a:rPr lang="en-US" sz="1200" dirty="0">
                <a:latin typeface="Abadi" panose="020B0604020104020204" pitchFamily="34" charset="0"/>
              </a:rPr>
              <a:t>Source code : https://</a:t>
            </a:r>
            <a:r>
              <a:rPr lang="en-US" sz="1200" dirty="0" err="1">
                <a:latin typeface="Abadi" panose="020B0604020104020204" pitchFamily="34" charset="0"/>
              </a:rPr>
              <a:t>github.com</a:t>
            </a:r>
            <a:r>
              <a:rPr lang="en-US" sz="1200" dirty="0">
                <a:latin typeface="Abadi" panose="020B0604020104020204" pitchFamily="34" charset="0"/>
              </a:rPr>
              <a:t>/cianyu12/Applied-Data-Science-Capstone-IBM/blob/main/</a:t>
            </a:r>
            <a:r>
              <a:rPr lang="en-US" sz="1200" dirty="0" err="1">
                <a:latin typeface="Abadi" panose="020B0604020104020204" pitchFamily="34" charset="0"/>
              </a:rPr>
              <a:t>EDA_with_Data_Visualization.ipynb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 descr="A graph of flight number&#10;&#10;Description automatically generated">
            <a:extLst>
              <a:ext uri="{FF2B5EF4-FFF2-40B4-BE49-F238E27FC236}">
                <a16:creationId xmlns:a16="http://schemas.microsoft.com/office/drawing/2014/main" id="{57DAF6C2-8DB9-A2CC-0C9B-29D7EE58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19" y="3131709"/>
            <a:ext cx="9767123" cy="191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task of SQL queries were as the following:</a:t>
            </a:r>
          </a:p>
          <a:p>
            <a:pPr lvl="1"/>
            <a:r>
              <a:rPr lang="en-US" sz="1400" b="0" dirty="0">
                <a:effectLst/>
                <a:latin typeface="Abadi" panose="020B0604020104020204" pitchFamily="34" charset="0"/>
              </a:rPr>
              <a:t>Names of the distinct launch locations for the space mission should be displayed.</a:t>
            </a:r>
          </a:p>
          <a:p>
            <a:pPr lvl="1"/>
            <a:r>
              <a:rPr lang="en-US" sz="1400" b="0" dirty="0">
                <a:effectLst/>
                <a:latin typeface="Abadi" panose="020B0604020104020204" pitchFamily="34" charset="0"/>
              </a:rPr>
              <a:t>Show five entries where the string "CCA" appears at the start of launch sites. </a:t>
            </a:r>
          </a:p>
          <a:p>
            <a:pPr lvl="1"/>
            <a:r>
              <a:rPr lang="en-US" sz="1400" b="0" dirty="0">
                <a:effectLst/>
                <a:latin typeface="Abadi" panose="020B0604020104020204" pitchFamily="34" charset="0"/>
              </a:rPr>
              <a:t>Show the total tonnage of payload carried by all of NASA's booster launches (CRS)</a:t>
            </a:r>
          </a:p>
          <a:p>
            <a:pPr lvl="1"/>
            <a:r>
              <a:rPr lang="en-US" sz="1400" b="0" dirty="0">
                <a:effectLst/>
                <a:latin typeface="Abadi" panose="020B0604020104020204" pitchFamily="34" charset="0"/>
              </a:rPr>
              <a:t>Show the average mass of payload that the booster version F9 v1.1 can carry.</a:t>
            </a:r>
          </a:p>
          <a:p>
            <a:pPr lvl="1"/>
            <a:r>
              <a:rPr lang="en-US" sz="1400" b="0" dirty="0">
                <a:effectLst/>
                <a:latin typeface="Abadi" panose="020B0604020104020204" pitchFamily="34" charset="0"/>
              </a:rPr>
              <a:t>Give the date of the first successful landing that took place on the ground pad.</a:t>
            </a:r>
          </a:p>
          <a:p>
            <a:pPr lvl="1"/>
            <a:r>
              <a:rPr lang="en-US" sz="1400" b="0" dirty="0">
                <a:effectLst/>
                <a:latin typeface="Abadi" panose="020B0604020104020204" pitchFamily="34" charset="0"/>
              </a:rPr>
              <a:t>Enumerate the launchers' names that have been successful in drone ship applications and whose payload mass is more than 4,000 but less than 6,000.</a:t>
            </a:r>
          </a:p>
          <a:p>
            <a:pPr lvl="1"/>
            <a:r>
              <a:rPr lang="en-US" sz="1400" b="0" dirty="0">
                <a:effectLst/>
                <a:latin typeface="Abadi" panose="020B0604020104020204" pitchFamily="34" charset="0"/>
              </a:rPr>
              <a:t>Total the number of mission outcomes that were successful and unsuccessful.</a:t>
            </a:r>
          </a:p>
          <a:p>
            <a:pPr lvl="1"/>
            <a:r>
              <a:rPr lang="en-US" sz="1400" b="0" dirty="0">
                <a:effectLst/>
                <a:latin typeface="Abadi" panose="020B0604020104020204" pitchFamily="34" charset="0"/>
              </a:rPr>
              <a:t>Put the names of the booster models that have transported the most payload mass in order. </a:t>
            </a:r>
          </a:p>
          <a:p>
            <a:pPr lvl="1"/>
            <a:r>
              <a:rPr lang="en-US" sz="1400" b="0" dirty="0">
                <a:effectLst/>
                <a:latin typeface="Abadi" panose="020B0604020104020204" pitchFamily="34" charset="0"/>
              </a:rPr>
              <a:t>List the data for the months of 2015 that will show the launch location, booster versions, month names, and failed landing results in the drone ship.</a:t>
            </a:r>
          </a:p>
          <a:p>
            <a:pPr lvl="1"/>
            <a:r>
              <a:rPr lang="en-US" sz="1400" b="0" dirty="0">
                <a:effectLst/>
                <a:latin typeface="Abadi" panose="020B0604020104020204" pitchFamily="34" charset="0"/>
              </a:rPr>
              <a:t>Sort the number of landing outcomes (e.g., ground pad success or drone ship failure) between 2010-06-04 and 2017-03-20 in decreasing order.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Abadi" panose="020B0604020104020204" pitchFamily="34" charset="0"/>
              </a:rPr>
              <a:t>Source code : https://</a:t>
            </a:r>
            <a:r>
              <a:rPr lang="en-US" sz="1200" dirty="0" err="1">
                <a:latin typeface="Abadi" panose="020B0604020104020204" pitchFamily="34" charset="0"/>
              </a:rPr>
              <a:t>github.com</a:t>
            </a:r>
            <a:r>
              <a:rPr lang="en-US" sz="1200" dirty="0">
                <a:latin typeface="Abadi" panose="020B0604020104020204" pitchFamily="34" charset="0"/>
              </a:rPr>
              <a:t>/cianyu12/Applied-Data-Science-Capstone-IBM/blob/main/</a:t>
            </a:r>
            <a:r>
              <a:rPr lang="en-US" sz="1200" dirty="0" err="1">
                <a:latin typeface="Abadi" panose="020B0604020104020204" pitchFamily="34" charset="0"/>
              </a:rPr>
              <a:t>EDAwithSQL.ipynb</a:t>
            </a:r>
            <a:endParaRPr lang="en-US" sz="1200" dirty="0"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objects such as markers cluster, circles, lines added to a folium map ; </a:t>
            </a:r>
          </a:p>
          <a:p>
            <a:pPr lvl="1"/>
            <a:r>
              <a:rPr lang="en-US" sz="1800" b="0" i="0" dirty="0">
                <a:effectLst/>
                <a:latin typeface="Abadi" panose="020B0604020104020204" pitchFamily="34" charset="0"/>
              </a:rPr>
              <a:t>Mark all launch sites on a map to point out a launch sites.</a:t>
            </a:r>
          </a:p>
          <a:p>
            <a:pPr lvl="1"/>
            <a:r>
              <a:rPr lang="en-US" sz="1800" b="0" i="0" dirty="0">
                <a:effectLst/>
                <a:latin typeface="Abadi" panose="020B0604020104020204" pitchFamily="34" charset="0"/>
              </a:rPr>
              <a:t>Mark the success/failed launches for each site on the map to indicate which locations/positions are success or failed. </a:t>
            </a:r>
          </a:p>
          <a:p>
            <a:pPr lvl="1"/>
            <a:r>
              <a:rPr lang="en-US" sz="1800" dirty="0">
                <a:latin typeface="Abadi" panose="020B0604020104020204" pitchFamily="34" charset="0"/>
              </a:rPr>
              <a:t>T</a:t>
            </a:r>
            <a:r>
              <a:rPr lang="en-US" sz="1800" b="0" i="0" dirty="0">
                <a:effectLst/>
                <a:latin typeface="Abadi" panose="020B0604020104020204" pitchFamily="34" charset="0"/>
              </a:rPr>
              <a:t>he distances between a launch site to its proximities to point the distance between two coordinates.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sz="1200" dirty="0">
                <a:latin typeface="Abadi" panose="020B0604020104020204" pitchFamily="34" charset="0"/>
                <a:cs typeface="TH Sarabun New" panose="020B0500040200020003" pitchFamily="34" charset="-34"/>
              </a:rPr>
              <a:t>Source code : https://</a:t>
            </a:r>
            <a:r>
              <a:rPr lang="en-US" sz="1200" dirty="0" err="1">
                <a:latin typeface="Abadi" panose="020B0604020104020204" pitchFamily="34" charset="0"/>
                <a:cs typeface="TH Sarabun New" panose="020B0500040200020003" pitchFamily="34" charset="-34"/>
              </a:rPr>
              <a:t>github.com</a:t>
            </a:r>
            <a:r>
              <a:rPr lang="en-US" sz="1200" dirty="0">
                <a:latin typeface="Abadi" panose="020B0604020104020204" pitchFamily="34" charset="0"/>
                <a:cs typeface="TH Sarabun New" panose="020B0500040200020003" pitchFamily="34" charset="-34"/>
              </a:rPr>
              <a:t>/cianyu12/Applied-Data-Science-Capstone-IBM/blob/main/</a:t>
            </a:r>
            <a:r>
              <a:rPr lang="en-US" sz="1200" dirty="0" err="1">
                <a:latin typeface="Abadi" panose="020B0604020104020204" pitchFamily="34" charset="0"/>
                <a:cs typeface="TH Sarabun New" panose="020B0500040200020003" pitchFamily="34" charset="-34"/>
              </a:rPr>
              <a:t>Interactive_Visual_Analytics_with_Folium_lab.ipynb</a:t>
            </a:r>
            <a:endParaRPr lang="en-US" sz="1200" dirty="0">
              <a:latin typeface="Abadi" panose="020B0604020104020204" pitchFamily="34" charset="0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 the percentage of launches by site and payload range by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combination of two graphs allowed the analytic task to perform easily and help identifying the best place to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>
                <a:latin typeface="Abadi" panose="020B0604020104020204" pitchFamily="34" charset="0"/>
              </a:rPr>
              <a:t>Source code : https://</a:t>
            </a:r>
            <a:r>
              <a:rPr lang="en-US" sz="1200" dirty="0" err="1">
                <a:latin typeface="Abadi" panose="020B0604020104020204" pitchFamily="34" charset="0"/>
              </a:rPr>
              <a:t>github.com</a:t>
            </a:r>
            <a:r>
              <a:rPr lang="en-US" sz="1200" dirty="0">
                <a:latin typeface="Abadi" panose="020B0604020104020204" pitchFamily="34" charset="0"/>
              </a:rPr>
              <a:t>/cianyu12/Applied-Data-Science-Capstone-IBM/blob/main/</a:t>
            </a:r>
            <a:r>
              <a:rPr lang="en-US" sz="1200" dirty="0" err="1">
                <a:latin typeface="Abadi" panose="020B0604020104020204" pitchFamily="34" charset="0"/>
              </a:rPr>
              <a:t>spacex_dash_app.py</a:t>
            </a:r>
            <a:endParaRPr lang="en-US" sz="12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42957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machine learning model that were used to classify were performed and compared the result ; logistic regression, support vector machine, decision tee and k nearest neighbors.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 : https://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/cianyu12/Applied-Data-Science-Capstone-IBM/blob/main/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Machine_Learning_Prediction.ipynb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52BAAC-55F7-36F5-8BD0-5DD4425216AC}"/>
              </a:ext>
            </a:extLst>
          </p:cNvPr>
          <p:cNvSpPr/>
          <p:nvPr/>
        </p:nvSpPr>
        <p:spPr>
          <a:xfrm>
            <a:off x="8229600" y="1692166"/>
            <a:ext cx="2617076" cy="122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Data Preparation,</a:t>
            </a:r>
          </a:p>
          <a:p>
            <a:pPr algn="ctr"/>
            <a:r>
              <a:rPr lang="en-TH" dirty="0"/>
              <a:t>Data Pre-processing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95AC9-F76C-D4E5-B031-32634CF44FBC}"/>
              </a:ext>
            </a:extLst>
          </p:cNvPr>
          <p:cNvSpPr/>
          <p:nvPr/>
        </p:nvSpPr>
        <p:spPr>
          <a:xfrm>
            <a:off x="8229600" y="3321270"/>
            <a:ext cx="2617076" cy="122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Train and test model and parameters optimization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D53DA-F765-25CF-BFF0-E12261D4D7FA}"/>
              </a:ext>
            </a:extLst>
          </p:cNvPr>
          <p:cNvSpPr/>
          <p:nvPr/>
        </p:nvSpPr>
        <p:spPr>
          <a:xfrm>
            <a:off x="8229600" y="4926233"/>
            <a:ext cx="2617076" cy="1229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Interpretation the result and make a comparison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F1D570-6F7F-1689-4BCE-48D6D9DAAD4D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9538138" y="2921876"/>
            <a:ext cx="0" cy="39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43D0F9-51A5-5B12-8554-2555C0E7B7B9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538138" y="4550980"/>
            <a:ext cx="0" cy="375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51635" y="1613031"/>
            <a:ext cx="10699234" cy="4814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of the exploratory data analysis show that: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uses four different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and Space X conducted the first launches.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of the F9 v1.1 booster is 2,928 kg.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occurred in 2015, five years after the first launch.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Almost all mission outcomes were successful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booster versions, F9 v1.1 B1012 and F9 v1.1 B1015, failed to land in drone ships in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landing outcomes improved over time.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211393"/>
            <a:ext cx="10699234" cy="4814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887C6-C5BD-7FF7-13F2-B74294729263}"/>
              </a:ext>
            </a:extLst>
          </p:cNvPr>
          <p:cNvSpPr txBox="1"/>
          <p:nvPr/>
        </p:nvSpPr>
        <p:spPr>
          <a:xfrm>
            <a:off x="770011" y="1385090"/>
            <a:ext cx="1011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It was possible to determine through interactive analytics that launch sites historically had strong logistical support and were located in secure areas-near the sea, for example.</a:t>
            </a:r>
          </a:p>
          <a:p>
            <a:r>
              <a:rPr lang="en-US" dirty="0">
                <a:latin typeface="Abadi" panose="020B0604020104020204" pitchFamily="34" charset="0"/>
              </a:rPr>
              <a:t>• East Coast launch sites host the majority of launches.</a:t>
            </a:r>
            <a:endParaRPr lang="en-TH" dirty="0">
              <a:latin typeface="Abadi" panose="020B0604020104020204" pitchFamily="34" charset="0"/>
            </a:endParaRP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3E932DE-FC04-6E41-F1AC-FE41421F1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542" y="2382142"/>
            <a:ext cx="5636172" cy="36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21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211393"/>
            <a:ext cx="10699234" cy="4814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887C6-C5BD-7FF7-13F2-B74294729263}"/>
              </a:ext>
            </a:extLst>
          </p:cNvPr>
          <p:cNvSpPr txBox="1"/>
          <p:nvPr/>
        </p:nvSpPr>
        <p:spPr>
          <a:xfrm>
            <a:off x="770011" y="1211393"/>
            <a:ext cx="10118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The outcome of three machine learning models provided the similar result which are logistic regression, support vector machine and KNN having accuracy in training and test dataset around 83%. However, the accuracy in train dataset for Decision tree model overcome another models but the test accuracy is not good enough. </a:t>
            </a:r>
            <a:endParaRPr lang="en-TH" dirty="0">
              <a:latin typeface="Abadi" panose="020B0604020104020204" pitchFamily="34" charset="0"/>
            </a:endParaRPr>
          </a:p>
        </p:txBody>
      </p:sp>
      <p:pic>
        <p:nvPicPr>
          <p:cNvPr id="10" name="Picture 9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40CFD6A0-34B6-6D44-4E33-29223101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2616087"/>
            <a:ext cx="5181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9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numbers with orange and blue dots&#10;&#10;Description automatically generated">
            <a:extLst>
              <a:ext uri="{FF2B5EF4-FFF2-40B4-BE49-F238E27FC236}">
                <a16:creationId xmlns:a16="http://schemas.microsoft.com/office/drawing/2014/main" id="{B3FCC4E9-C8BF-AAC2-CEA3-B7CAC6C2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73" y="1553314"/>
            <a:ext cx="11048853" cy="2671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791252-96F5-7212-9A03-555EAA9C09FB}"/>
              </a:ext>
            </a:extLst>
          </p:cNvPr>
          <p:cNvSpPr txBox="1"/>
          <p:nvPr/>
        </p:nvSpPr>
        <p:spPr>
          <a:xfrm>
            <a:off x="770011" y="4403835"/>
            <a:ext cx="10850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CCAF5 SLC 40 was the most successful launch site and shown the improvement over time came along with KSC LC39A and BAFB SLC4E.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 descr="A white background with colorful dots&#10;&#10;Description automatically generated">
            <a:extLst>
              <a:ext uri="{FF2B5EF4-FFF2-40B4-BE49-F238E27FC236}">
                <a16:creationId xmlns:a16="http://schemas.microsoft.com/office/drawing/2014/main" id="{3E8E3BB1-C501-5BDF-B3B3-C7358A50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6486"/>
            <a:ext cx="10687961" cy="2531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684622-F727-6056-F23E-68BF61017E10}"/>
              </a:ext>
            </a:extLst>
          </p:cNvPr>
          <p:cNvSpPr txBox="1"/>
          <p:nvPr/>
        </p:nvSpPr>
        <p:spPr>
          <a:xfrm>
            <a:off x="788276" y="4487917"/>
            <a:ext cx="9414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We noticed that the higher PayloadMass, the more chance to be successful launch (over 9,000 kg).</a:t>
            </a:r>
          </a:p>
          <a:p>
            <a:endParaRPr lang="en-TH" dirty="0"/>
          </a:p>
          <a:p>
            <a:r>
              <a:rPr lang="en-TH" dirty="0"/>
              <a:t>In CCAFS SLC40 with high Payload seemed to have 100%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084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rate of Orbits were ; ES-L1 GEO, HEO, and SS0.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least successful rate of Orbits were GTO.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FE57144-F4F9-62DD-4BA0-56924270E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222" y="1512202"/>
            <a:ext cx="4991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826275"/>
            <a:ext cx="10848372" cy="26009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increasing of number of flight, the more successful rate we found.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VELO orbit hit a high successful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orange and blue dots&#10;&#10;Description automatically generated">
            <a:extLst>
              <a:ext uri="{FF2B5EF4-FFF2-40B4-BE49-F238E27FC236}">
                <a16:creationId xmlns:a16="http://schemas.microsoft.com/office/drawing/2014/main" id="{9BCED382-0750-D416-AE46-B9B40FD1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09498"/>
            <a:ext cx="10792513" cy="21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background with orange and blue dots&#10;&#10;Description automatically generated">
            <a:extLst>
              <a:ext uri="{FF2B5EF4-FFF2-40B4-BE49-F238E27FC236}">
                <a16:creationId xmlns:a16="http://schemas.microsoft.com/office/drawing/2014/main" id="{FCDDBEFE-591C-349D-1989-31E28B0B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635781"/>
            <a:ext cx="10589611" cy="2074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3B88AE-A794-CD0C-AD69-73C94C44F816}"/>
              </a:ext>
            </a:extLst>
          </p:cNvPr>
          <p:cNvSpPr txBox="1"/>
          <p:nvPr/>
        </p:nvSpPr>
        <p:spPr>
          <a:xfrm>
            <a:off x="798786" y="4130566"/>
            <a:ext cx="794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dirty="0"/>
              <a:t>SSO showed 100% successful rate over any Payloads.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dirty="0"/>
              <a:t>The relationship between Payload and Orbit GTO was not show any information.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21498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success rate for launch show an up forward trend since 2013.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18EFA61B-61D4-12BE-18FA-2CF77401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480186"/>
            <a:ext cx="4991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launch site as the following;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are obtained by using distinct to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601D171-B2ED-7CF6-842A-366A1318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69" y="2279860"/>
            <a:ext cx="2007620" cy="25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4028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like-operation in SQL was used to find the launch sites begin with CCA as ‘CCA%’.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226428-B0CB-B4F7-EFAE-8499B52B8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489" y="2136590"/>
            <a:ext cx="5828644" cy="28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(CRS).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sum function is applied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payload_mass_column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using boosters from NASA(CRS), then we find CRS in payload column using like operation.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close up of a card&#10;&#10;Description automatically generated">
            <a:extLst>
              <a:ext uri="{FF2B5EF4-FFF2-40B4-BE49-F238E27FC236}">
                <a16:creationId xmlns:a16="http://schemas.microsoft.com/office/drawing/2014/main" id="{2FA3B615-CDCC-6F95-E3D8-2D23072EB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03" y="2502316"/>
            <a:ext cx="2407655" cy="103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69235"/>
            <a:ext cx="10400216" cy="49579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techniques 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by using web scraping technique and Space 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Explanatory Data Analysis (EDA) is utilized to perform data analytic.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technique is applied to make a prediction.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from public sources.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must be a first step to perform Machine Learning that can act as a feature engineering to find feature that can yield the most accuracy for success of launchings.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Learning’s result is pointed out that the important of data can drive decision.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AVG function was used to calculate the mean of payload mass from booster version using where equal to F9 v1.1.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 descr="A close up of a credit card&#10;&#10;Description automatically generated">
            <a:extLst>
              <a:ext uri="{FF2B5EF4-FFF2-40B4-BE49-F238E27FC236}">
                <a16:creationId xmlns:a16="http://schemas.microsoft.com/office/drawing/2014/main" id="{39BC6FEC-3B45-7002-E1E8-AC155450F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19" y="2398111"/>
            <a:ext cx="2390768" cy="134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min function was used to find the first date successful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set to ‘Success (ground pad)’.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51575883-CC24-999C-CDD9-D5883F81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68" y="2406650"/>
            <a:ext cx="2358097" cy="9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distinct function was applied to find the name of boosters that successfully landed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drone ship and payload mass use between 4000 and 6000.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7B679D63-1FC6-C104-BEAE-4E9A288B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92" y="2718456"/>
            <a:ext cx="1663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count function is used to count the number of successful or failure that group by mission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5755E1C-71D5-8ABD-45B0-6C6C0043A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91" y="2354537"/>
            <a:ext cx="3340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76436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subquery technique was used to find the maximum payload then we use distinct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set the payload equal to the payload in subquery.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1134DE88-B85C-3F01-F361-318ED79B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88" y="2318051"/>
            <a:ext cx="1208026" cy="336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select month by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function on Date and set Landing outcome to Failure drone ship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date to get year equal to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4B98DA2-56CA-98D4-2D82-7988E6995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53" y="2782094"/>
            <a:ext cx="3543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4093" y="1428865"/>
            <a:ext cx="9745589" cy="489048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applied count function to count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that happened between date 2010-06-04 and 2017-03-20 and used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count and order by to sort the count of landing outcomes.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5DADC-8063-5D93-5F56-3982FE50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12" y="2617065"/>
            <a:ext cx="1962707" cy="25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2356" y="5361432"/>
            <a:ext cx="9745589" cy="9579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close to the sea but the most found in east coast.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with number of launches</a:t>
            </a: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B391AB0B-2D6C-AF2B-DD70-86FA2C5D4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37003"/>
            <a:ext cx="7772400" cy="338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KSCLC-39A region 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878CC834-4426-839F-71A1-ADD418782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438" y="1587918"/>
            <a:ext cx="8175123" cy="4203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DBBF9-CD5A-9A0E-73C5-D2D44151400E}"/>
              </a:ext>
            </a:extLst>
          </p:cNvPr>
          <p:cNvSpPr txBox="1"/>
          <p:nvPr/>
        </p:nvSpPr>
        <p:spPr>
          <a:xfrm>
            <a:off x="882870" y="5950018"/>
            <a:ext cx="775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We found that KSCLC-39A region is the most successful launch site with high rate.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04110"/>
            <a:ext cx="9889412" cy="4615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of this project is to evaluate the performance of the new company Space Y to beat with the Space X.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goal’s answer 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solution for estimating the total cost for launches by predicting successful of the landing of the rockets and where the best location to launch the rocket.</a:t>
            </a:r>
          </a:p>
          <a:p>
            <a:pPr marL="457200" lvl="1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railways at the best launch site</a:t>
            </a:r>
          </a:p>
        </p:txBody>
      </p:sp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33C3E989-2679-EC1C-98E0-BA21C08EF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345" y="1412057"/>
            <a:ext cx="4383309" cy="4280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90A045-EA82-71BD-B2C0-890923A59D80}"/>
              </a:ext>
            </a:extLst>
          </p:cNvPr>
          <p:cNvSpPr txBox="1"/>
          <p:nvPr/>
        </p:nvSpPr>
        <p:spPr>
          <a:xfrm>
            <a:off x="1040524" y="6148552"/>
            <a:ext cx="702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KSC LC-39A is a good location aspects, that close to the road and railways.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proportion of success rate by site</a:t>
            </a:r>
          </a:p>
        </p:txBody>
      </p:sp>
      <p:pic>
        <p:nvPicPr>
          <p:cNvPr id="9" name="Picture 8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C9D18208-0CC5-E4BD-92B2-515651348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77" y="1479966"/>
            <a:ext cx="10207646" cy="3281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2DF943-D09D-936D-9D69-0CBC6EE0CDCA}"/>
              </a:ext>
            </a:extLst>
          </p:cNvPr>
          <p:cNvSpPr txBox="1"/>
          <p:nvPr/>
        </p:nvSpPr>
        <p:spPr>
          <a:xfrm>
            <a:off x="1008993" y="5108028"/>
            <a:ext cx="1091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The site play a crucial role in succession of launches. For example, KSC show a high success rate more than CCA 3x.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for KSC LC-39A</a:t>
            </a:r>
          </a:p>
        </p:txBody>
      </p:sp>
      <p:pic>
        <p:nvPicPr>
          <p:cNvPr id="7" name="Picture 6" descr="A blue and red pie chart&#10;&#10;Description automatically generated">
            <a:extLst>
              <a:ext uri="{FF2B5EF4-FFF2-40B4-BE49-F238E27FC236}">
                <a16:creationId xmlns:a16="http://schemas.microsoft.com/office/drawing/2014/main" id="{4F74A033-B21F-BAF2-F3D6-081868CBE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1931"/>
            <a:ext cx="10687961" cy="2767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08187-2DCD-0FF2-B222-551AC2F2D704}"/>
              </a:ext>
            </a:extLst>
          </p:cNvPr>
          <p:cNvSpPr txBox="1"/>
          <p:nvPr/>
        </p:nvSpPr>
        <p:spPr>
          <a:xfrm>
            <a:off x="770011" y="4703692"/>
            <a:ext cx="362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It has success rate of launch is 76.9%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</a:t>
            </a:r>
          </a:p>
        </p:txBody>
      </p:sp>
      <p:pic>
        <p:nvPicPr>
          <p:cNvPr id="4" name="Picture 3" descr="A graph with numbers and a red dot&#10;&#10;Description automatically generated">
            <a:extLst>
              <a:ext uri="{FF2B5EF4-FFF2-40B4-BE49-F238E27FC236}">
                <a16:creationId xmlns:a16="http://schemas.microsoft.com/office/drawing/2014/main" id="{8165787B-B1AF-2549-B2DF-ABFE72F8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4" y="1741099"/>
            <a:ext cx="10699531" cy="2999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15239-A28A-7625-7C0D-6FCD5F9D2DAC}"/>
              </a:ext>
            </a:extLst>
          </p:cNvPr>
          <p:cNvSpPr txBox="1"/>
          <p:nvPr/>
        </p:nvSpPr>
        <p:spPr>
          <a:xfrm>
            <a:off x="777766" y="5118538"/>
            <a:ext cx="592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We found that 0% success rate on Payload less than 1,000 kg.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08845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4 machine learning models were evaluated through training and test datasets.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with high accuracy is Decision Tree with over 87%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E95F69CE-EE9C-92F4-0409-567AD49B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2" y="1638189"/>
            <a:ext cx="5181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E2E235A1-5C55-BBCA-63B0-B4B7D8025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894" y="1480186"/>
            <a:ext cx="4762500" cy="415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5F537C-7F06-FFA3-722B-D69D7FAE13F8}"/>
              </a:ext>
            </a:extLst>
          </p:cNvPr>
          <p:cNvSpPr txBox="1"/>
          <p:nvPr/>
        </p:nvSpPr>
        <p:spPr>
          <a:xfrm>
            <a:off x="924910" y="1734207"/>
            <a:ext cx="476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dirty="0"/>
              <a:t>Confustion matrix of Decision Tree prove its accuracy by showing a high true posive. However, the true negative still small that needs to improve the model further.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07969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access to many sources via API and Web resource to gain more information to perform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is KSC LC-39A with high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lower Payload show a potential to not success in launch.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time also involved regarding to the success rate improves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machine learning plays a crucial part to predict the outcome that can reduce cost of loss.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from Space X was collected from 2 sources :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API and </a:t>
            </a: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library pandas was very useful to perform wrangling</a:t>
            </a:r>
            <a:r>
              <a:rPr lang="en-US" sz="8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n-US" sz="7600" b="0" i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xploratory Data Analysis (EDA) is a crucial step in understanding the characteristics and patterns within a dataset. By combining visualization techniques and SQL queries, you can gain deeper insights into your data. Here's a summary of performing EDA using visualization and SQL.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0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Performing interactive visual analytics using Folium and </a:t>
            </a:r>
            <a:r>
              <a:rPr lang="en-US" sz="19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Plotly</a:t>
            </a:r>
            <a:r>
              <a:rPr lang="en-US" sz="1900" b="0" i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 Dash involves creating interactive maps with Folium and building interactive web applications with </a:t>
            </a:r>
            <a:r>
              <a:rPr lang="en-US" sz="19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Plotly</a:t>
            </a:r>
            <a:r>
              <a:rPr lang="en-US" sz="1900" b="0" i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 Dash.</a:t>
            </a:r>
            <a:endParaRPr lang="en-US" sz="19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b="0" i="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Build accurate classification models by preparing and preprocessing data, selecting an appropriate algorithm, and optimizing hyperparameters. Evaluate models using train-test split, cross-validation, and metrics like accuracy and ROC-AUC. Document the process, interpret results, and deploy the model for production if needed.</a:t>
            </a:r>
            <a:endParaRPr lang="en-US" sz="1900" dirty="0">
              <a:solidFill>
                <a:schemeClr val="bg1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Data sets were collected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 ;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Space X API (https://</a:t>
            </a:r>
            <a:r>
              <a:rPr lang="en-US" sz="1800" dirty="0" err="1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api.spacexdata.com</a:t>
            </a: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/v4/rockets/)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Wikipedia (https://</a:t>
            </a:r>
            <a:r>
              <a:rPr lang="en-US" sz="1800" dirty="0" err="1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en.wikipedia.org</a:t>
            </a: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/wiki/</a:t>
            </a:r>
            <a:r>
              <a:rPr lang="en-US" sz="1800" dirty="0" err="1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List_of_Falcon</a:t>
            </a: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/_9/_</a:t>
            </a:r>
            <a:r>
              <a:rPr lang="en-US" sz="1800" dirty="0" err="1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and_Falcon_Heavy_launches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provides a public API via which data may be accessed and utilized;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API was used according to the given flowchart and the data is collected.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 : https://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/cianyu12/Applied-Data-Science-Capstone-IBM/blob/main/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Data_Collection_API.ipynb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BFE865-EB59-DD54-C2DF-46E02DDAE805}"/>
              </a:ext>
            </a:extLst>
          </p:cNvPr>
          <p:cNvSpPr/>
          <p:nvPr/>
        </p:nvSpPr>
        <p:spPr>
          <a:xfrm>
            <a:off x="7690013" y="1800225"/>
            <a:ext cx="2049518" cy="87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Request API provided by SpaceX and get the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EF6259-31D1-6F00-7FD5-A2393D88A425}"/>
              </a:ext>
            </a:extLst>
          </p:cNvPr>
          <p:cNvSpPr/>
          <p:nvPr/>
        </p:nvSpPr>
        <p:spPr>
          <a:xfrm>
            <a:off x="7690013" y="3313058"/>
            <a:ext cx="2049518" cy="87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Filter to keeping only Falcol 9 lauches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62A104-B3BC-A834-7C03-63A63E5138F0}"/>
              </a:ext>
            </a:extLst>
          </p:cNvPr>
          <p:cNvSpPr/>
          <p:nvPr/>
        </p:nvSpPr>
        <p:spPr>
          <a:xfrm>
            <a:off x="7690013" y="4825891"/>
            <a:ext cx="2049518" cy="87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Dealing with missing values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4ED3D0-2633-81C9-1639-581CE4B8F6B9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8714772" y="2672584"/>
            <a:ext cx="0" cy="64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6BA31F-A636-C85F-8745-AF621E1332FD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8714772" y="4185417"/>
            <a:ext cx="0" cy="64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2368</Words>
  <Application>Microsoft Macintosh PowerPoint</Application>
  <PresentationFormat>Widescreen</PresentationFormat>
  <Paragraphs>305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Siwarak Sawongnam</cp:lastModifiedBy>
  <cp:revision>201</cp:revision>
  <dcterms:created xsi:type="dcterms:W3CDTF">2021-04-29T18:58:34Z</dcterms:created>
  <dcterms:modified xsi:type="dcterms:W3CDTF">2023-11-24T05:37:52Z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